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392" r:id="rId4"/>
    <p:sldId id="381" r:id="rId5"/>
    <p:sldId id="383" r:id="rId6"/>
    <p:sldId id="365" r:id="rId7"/>
    <p:sldId id="384" r:id="rId8"/>
    <p:sldId id="386" r:id="rId9"/>
    <p:sldId id="387" r:id="rId10"/>
    <p:sldId id="395" r:id="rId11"/>
    <p:sldId id="400" r:id="rId12"/>
    <p:sldId id="396" r:id="rId13"/>
    <p:sldId id="397" r:id="rId14"/>
    <p:sldId id="401" r:id="rId15"/>
    <p:sldId id="389" r:id="rId16"/>
    <p:sldId id="398" r:id="rId17"/>
    <p:sldId id="402" r:id="rId18"/>
    <p:sldId id="390" r:id="rId19"/>
    <p:sldId id="403" r:id="rId20"/>
    <p:sldId id="404" r:id="rId21"/>
    <p:sldId id="391" r:id="rId22"/>
    <p:sldId id="405" r:id="rId23"/>
    <p:sldId id="406" r:id="rId24"/>
    <p:sldId id="407" r:id="rId25"/>
    <p:sldId id="393" r:id="rId26"/>
    <p:sldId id="394" r:id="rId27"/>
    <p:sldId id="29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1FF"/>
    <a:srgbClr val="00D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BA6B1-05F9-405B-99E6-1DA6BAC98C44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6D9F5-C855-4683-804B-C7CB59D03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16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EFEF-1ECE-4FDE-A8C7-DC453047D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5AFC2-0CE7-4CF3-8021-7B0166643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5333A-16B7-495C-A643-88D83FFB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A1A9-81D3-4D54-A9AE-FAF14008BA74}" type="datetime1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85317-9EAA-4A95-BE02-31DB7D41A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9E6A3-AC61-4478-994E-09421512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31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22FF-0AAD-481E-806C-7BE69645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E17D7-90A1-45FC-BEA3-B31630A82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E44F5-B36B-4B5B-9FA9-DB2B4BFC9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3419B-BB79-4E18-89E9-EE0E80C30357}" type="datetime1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F9B0B-B2D3-4E8F-83B9-6786DD2DE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1FC45-5FC5-45DA-A62F-567183E0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14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91876-6D21-465D-BE86-1B332F559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738765-DD9A-4686-B383-67A71319F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835E1-8D0C-4FE3-AE05-DB1B80D6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E83B-B43A-417B-B3E4-6D4DFC17A209}" type="datetime1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A9387-1850-43FF-B8B4-605A0B007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BE0D8-7D50-4EBF-A7C0-A59AF3BA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9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E92FB-9855-4473-9595-B1C96F2E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7DAA7-2525-4421-A23C-2E77DE0AB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DC0E3-9BE3-4EDA-A427-A5CDAD47E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BB4F-50EA-404C-A8C8-E0A1954D4CAA}" type="datetime1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126BB-CB9B-4283-878C-A59657FA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2DB1C-454F-458E-B5D8-F77C5CB0F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61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92F3-1204-4572-91E0-12A1D4FD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08F6F-2F8D-4FE3-B606-A0EECD91D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53047-76DE-4A0E-AD18-0EFF6BFC3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4BFD-7011-466F-8E20-088AAB5C9DA5}" type="datetime1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1B47-6A63-4874-8DA7-E3BCE4903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C1A73-BB08-4EA8-9BD6-545360623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A62D-66DF-4BF1-AD9C-096F99C7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ADFBB-1195-43AF-A7AD-6F7D4CCAA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69A58-9A0C-45D7-9270-26212ECB2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277871-FBBE-4845-B85C-D025D667F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9E3D-F16E-4631-80F1-E915A079A4A6}" type="datetime1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69101-A393-417C-8B17-65F8DB84C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7668D-50C1-42F4-9DAA-311082A9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4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76FA4-A0A5-4107-BB3C-7CEA799D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E5EF7-3339-4A90-BE09-C5529D9FC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FDFA5-AD0D-4740-AA62-C26AC6E2F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D186C-12A9-4DCB-B31D-3C7C32FF06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86E67D-6FB0-4F23-BA7B-446A769734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BBC824-5F35-4B02-B00B-6E61C5415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2DEFC-4628-480A-A88F-B21E2D62EA5B}" type="datetime1">
              <a:rPr lang="en-US" smtClean="0"/>
              <a:t>9/17/2021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CF982B-EF78-4891-8C8C-3232C9444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22E29-61D0-4074-AFE0-22029682D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5DE4A-2EE5-4E05-812A-02154D90B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81750D-B756-4F32-883D-8D551944C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9102-0F2A-454A-A81F-9150420FA626}" type="datetime1">
              <a:rPr lang="en-US" smtClean="0"/>
              <a:t>9/17/2021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4626D-7761-4E4C-953F-02D6CFE01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3B5F3-781B-4E84-9CF0-8E50EB3B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77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956CB6-8D6E-457F-BC62-6212B2FCB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F9B4-DB90-459D-B672-0C1A501EBAF9}" type="datetime1">
              <a:rPr lang="en-US" smtClean="0"/>
              <a:t>9/17/2021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2EF052-0FF9-475E-BF4F-069B88C42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F750F-983A-4FF0-8ABB-0F96ACEBA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84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851C-26EB-4DAA-9B99-D5B2D6C1E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3BB74-30A2-4BBD-8EB3-457BB0E31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14FB2-36D7-4D18-8B5E-1103CEBFC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B4F69-BCCD-43C7-899D-93C7BF69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21C5-1EDB-4A8C-9F58-01D2A3B498AB}" type="datetime1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8BF24-C399-41AD-B5D0-60B98825B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C2B08-4FA0-4A7B-BE16-BC61C044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95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69B39-D503-4799-94E2-D9D512E0A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04B62-680E-43F3-B651-92E29F6CF7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89BA-1E10-4157-B0C1-CCF1735D3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E2404-D606-4904-BA76-873DA1AC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DD8A2-6D2C-4621-A9F2-AE40B746C226}" type="datetime1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C3109-D1B5-4826-9E2D-2E4C392A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1F73E-31A3-43E5-915D-136C0260C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05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5B0DDD-A900-4FDF-9087-61B7259E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22093-1C0C-4110-8A64-FD789648A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4DB86-B760-430D-ABEC-012F08CE2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E9587-412D-46D0-B7AE-25C8394E000E}" type="datetime1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18C3D-99C0-4DDF-A59B-CCBE14FA5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8B0-9F5F-408A-915D-D058D4EDD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1774-1D73-41D9-BF01-B9E787DCA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38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506.02142.pdf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hyperlink" Target="https://github.com/TAVEResearch/deep_learning/blob/main/%EB%B0%95%EC%A0%9C%EC%9C%A4/chapter11.ipynb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cloudwantsasnack/" TargetMode="External"/><Relationship Id="rId2" Type="http://schemas.openxmlformats.org/officeDocument/2006/relationships/hyperlink" Target="https://jeiyoon.github.io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D53CC5-46B0-4E52-9034-13E3D5D8EED6}"/>
              </a:ext>
            </a:extLst>
          </p:cNvPr>
          <p:cNvSpPr txBox="1"/>
          <p:nvPr/>
        </p:nvSpPr>
        <p:spPr>
          <a:xfrm>
            <a:off x="139083" y="1294980"/>
            <a:ext cx="11913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핸즈온 머신러닝</a:t>
            </a:r>
            <a:endParaRPr lang="en-US" sz="3600" b="1" dirty="0"/>
          </a:p>
          <a:p>
            <a:pPr algn="ctr"/>
            <a:r>
              <a:rPr lang="en-US" sz="3600" dirty="0"/>
              <a:t>Chapter 11.6: </a:t>
            </a:r>
            <a:r>
              <a:rPr lang="ko-KR" altLang="en-US" sz="3600" dirty="0"/>
              <a:t>연습문제</a:t>
            </a:r>
            <a:r>
              <a:rPr lang="en-US" sz="36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D849-9DD7-47B2-A1A1-1E17F689D378}"/>
              </a:ext>
            </a:extLst>
          </p:cNvPr>
          <p:cNvSpPr txBox="1"/>
          <p:nvPr/>
        </p:nvSpPr>
        <p:spPr>
          <a:xfrm>
            <a:off x="2442839" y="4856310"/>
            <a:ext cx="7306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Presentation:</a:t>
            </a:r>
            <a:r>
              <a:rPr lang="en-US" sz="2400" b="1" dirty="0"/>
              <a:t> Jeiyoon Park</a:t>
            </a:r>
          </a:p>
          <a:p>
            <a:pPr algn="ctr"/>
            <a:r>
              <a:rPr lang="en-US" sz="2400" dirty="0"/>
              <a:t>6</a:t>
            </a:r>
            <a:r>
              <a:rPr lang="en-US" sz="2400" baseline="30000" dirty="0"/>
              <a:t>th</a:t>
            </a:r>
            <a:r>
              <a:rPr lang="en-US" sz="2400" dirty="0"/>
              <a:t> Generation, TAVE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1D3AE2-25F8-4AE9-A733-AEFAFC06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417" y="6356350"/>
            <a:ext cx="2743200" cy="365125"/>
          </a:xfrm>
        </p:spPr>
        <p:txBody>
          <a:bodyPr/>
          <a:lstStyle/>
          <a:p>
            <a:fld id="{E807B9BB-8E33-4837-A76A-7F6B219A5701}" type="datetime1">
              <a:rPr lang="en-US" smtClean="0"/>
              <a:t>9/17/2021</a:t>
            </a:fld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AC009D9E-A258-41C5-A799-59E5F3AB3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462" y="6001091"/>
            <a:ext cx="1975538" cy="92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6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3. </a:t>
            </a:r>
            <a:r>
              <a:rPr lang="en-US" altLang="ko-KR" sz="3200" dirty="0"/>
              <a:t>ReLU</a:t>
            </a:r>
            <a:r>
              <a:rPr lang="ko-KR" altLang="en-US" sz="3200" dirty="0"/>
              <a:t>보다 </a:t>
            </a:r>
            <a:r>
              <a:rPr lang="en-US" altLang="ko-KR" sz="3200" dirty="0"/>
              <a:t>SELU </a:t>
            </a:r>
            <a:r>
              <a:rPr lang="ko-KR" altLang="en-US" sz="3200" dirty="0"/>
              <a:t>활성화 함수가 나은 세 가지는 무엇인가요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10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11.6: </a:t>
            </a:r>
            <a:r>
              <a:rPr lang="ko-KR" altLang="en-US" sz="4200" dirty="0"/>
              <a:t>연습문제</a:t>
            </a:r>
            <a:endParaRPr lang="en-US" sz="4200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E752E74-FE18-471C-A54C-7C9326115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3" y="3839431"/>
            <a:ext cx="4202531" cy="3018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F5E721-B19B-401A-BC42-AE6FBFFE6988}"/>
              </a:ext>
            </a:extLst>
          </p:cNvPr>
          <p:cNvSpPr txBox="1"/>
          <p:nvPr/>
        </p:nvSpPr>
        <p:spPr>
          <a:xfrm>
            <a:off x="862613" y="1797050"/>
            <a:ext cx="107715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 </a:t>
            </a:r>
            <a:r>
              <a:rPr lang="ko-KR" altLang="en-US" sz="2400" dirty="0"/>
              <a:t>음수 출력 가능 </a:t>
            </a:r>
            <a:r>
              <a:rPr lang="en-US" altLang="ko-KR" sz="2400" dirty="0"/>
              <a:t>-&gt; </a:t>
            </a:r>
            <a:r>
              <a:rPr lang="ko-KR" altLang="en-US" sz="2400" dirty="0"/>
              <a:t>그래디언트 소실 문제 완화시켜줌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미분값이 항상 </a:t>
            </a:r>
            <a:r>
              <a:rPr lang="en-US" altLang="ko-KR" sz="2400" dirty="0"/>
              <a:t>0</a:t>
            </a:r>
            <a:r>
              <a:rPr lang="ko-KR" altLang="en-US" sz="2400" dirty="0"/>
              <a:t>이 아님 </a:t>
            </a:r>
            <a:r>
              <a:rPr lang="en-US" altLang="ko-KR" sz="2400" dirty="0"/>
              <a:t>-&gt; ReLU</a:t>
            </a:r>
            <a:r>
              <a:rPr lang="ko-KR" altLang="en-US" sz="2400" dirty="0"/>
              <a:t>에서 발생하는 죽은 뉴런 효과를 줄여줌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모델이 자기 정규화가 되어 그래디언트 폭주나 소실문제 완화시켜줌</a:t>
            </a:r>
            <a:endParaRPr lang="en-US" altLang="ko-KR" sz="2400" dirty="0"/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C040A4A-17D5-4BA6-BC7B-4E23F5CE1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66" y="573520"/>
            <a:ext cx="535651" cy="75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96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3. </a:t>
            </a:r>
            <a:r>
              <a:rPr lang="en-US" altLang="ko-KR" sz="3200" dirty="0"/>
              <a:t>ReLU</a:t>
            </a:r>
            <a:r>
              <a:rPr lang="ko-KR" altLang="en-US" sz="3200" dirty="0"/>
              <a:t>보다 </a:t>
            </a:r>
            <a:r>
              <a:rPr lang="en-US" altLang="ko-KR" sz="3200" dirty="0"/>
              <a:t>SELU </a:t>
            </a:r>
            <a:r>
              <a:rPr lang="ko-KR" altLang="en-US" sz="3200" dirty="0"/>
              <a:t>활성화 함수가 나은 세 가지는 무엇인가요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11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11.6: </a:t>
            </a:r>
            <a:r>
              <a:rPr lang="ko-KR" altLang="en-US" sz="4200" dirty="0"/>
              <a:t>연습문제</a:t>
            </a:r>
            <a:endParaRPr lang="en-US" sz="4200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E752E74-FE18-471C-A54C-7C9326115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3" y="3839431"/>
            <a:ext cx="4202531" cy="3018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F5E721-B19B-401A-BC42-AE6FBFFE6988}"/>
              </a:ext>
            </a:extLst>
          </p:cNvPr>
          <p:cNvSpPr txBox="1"/>
          <p:nvPr/>
        </p:nvSpPr>
        <p:spPr>
          <a:xfrm>
            <a:off x="862613" y="1797050"/>
            <a:ext cx="107715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 </a:t>
            </a:r>
            <a:r>
              <a:rPr lang="ko-KR" altLang="en-US" sz="2400" dirty="0"/>
              <a:t>음수 출력 가능 </a:t>
            </a:r>
            <a:r>
              <a:rPr lang="en-US" altLang="ko-KR" sz="2400" dirty="0"/>
              <a:t>-&gt; </a:t>
            </a:r>
            <a:r>
              <a:rPr lang="ko-KR" altLang="en-US" sz="2400" dirty="0"/>
              <a:t>그래디언트 소실 문제 완화시켜줌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미분값이 항상 </a:t>
            </a:r>
            <a:r>
              <a:rPr lang="en-US" altLang="ko-KR" sz="2400" dirty="0"/>
              <a:t>0</a:t>
            </a:r>
            <a:r>
              <a:rPr lang="ko-KR" altLang="en-US" sz="2400" dirty="0"/>
              <a:t>이 아님 </a:t>
            </a:r>
            <a:r>
              <a:rPr lang="en-US" altLang="ko-KR" sz="2400" dirty="0"/>
              <a:t>-&gt; ReLU</a:t>
            </a:r>
            <a:r>
              <a:rPr lang="ko-KR" altLang="en-US" sz="2400" dirty="0"/>
              <a:t>에서 발생하는 죽은 뉴런 효과를 줄여줌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모델이 자기 정규화가 되어 그래디언트 폭주나 소실문제 완화시켜줌</a:t>
            </a:r>
            <a:endParaRPr lang="en-US" altLang="ko-KR" sz="2400" dirty="0"/>
          </a:p>
        </p:txBody>
      </p:sp>
      <p:pic>
        <p:nvPicPr>
          <p:cNvPr id="8" name="Picture 7" descr="A close-up of a phone&#10;&#10;Description automatically generated with low confidence">
            <a:extLst>
              <a:ext uri="{FF2B5EF4-FFF2-40B4-BE49-F238E27FC236}">
                <a16:creationId xmlns:a16="http://schemas.microsoft.com/office/drawing/2014/main" id="{65E93ECF-8077-46CF-97C1-240B1451E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226" y="1345711"/>
            <a:ext cx="3415384" cy="481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4. </a:t>
            </a:r>
            <a:r>
              <a:rPr lang="ko-KR" altLang="en-US" sz="3200" dirty="0"/>
              <a:t>언제 </a:t>
            </a:r>
            <a:r>
              <a:rPr lang="en-US" altLang="ko-KR" sz="3200" dirty="0"/>
              <a:t>SELU, LeakyReLU, ReLU, tanh, </a:t>
            </a:r>
            <a:r>
              <a:rPr lang="ko-KR" altLang="en-US" sz="3200" dirty="0"/>
              <a:t>로지스틱</a:t>
            </a:r>
            <a:r>
              <a:rPr lang="en-US" altLang="ko-KR" sz="3200" dirty="0"/>
              <a:t>, </a:t>
            </a:r>
            <a:r>
              <a:rPr lang="ko-KR" altLang="en-US" sz="3200" dirty="0"/>
              <a:t>소프트맥스와 같은 활성화 함수를 시용해야 하나요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11.6: </a:t>
            </a:r>
            <a:r>
              <a:rPr lang="ko-KR" altLang="en-US" sz="4200" dirty="0"/>
              <a:t>연습문제</a:t>
            </a:r>
            <a:endParaRPr lang="en-US" sz="4200" dirty="0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0AB212D-5AB5-4022-B02C-0852FBD55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66" y="573520"/>
            <a:ext cx="535651" cy="75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27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4. </a:t>
            </a:r>
            <a:r>
              <a:rPr lang="ko-KR" altLang="en-US" sz="3200" dirty="0"/>
              <a:t>언제 </a:t>
            </a:r>
            <a:r>
              <a:rPr lang="en-US" altLang="ko-KR" sz="3200" dirty="0"/>
              <a:t>SELU, LeakyReLU, ReLU, tanh, </a:t>
            </a:r>
            <a:r>
              <a:rPr lang="ko-KR" altLang="en-US" sz="3200" dirty="0"/>
              <a:t>로지스틱</a:t>
            </a:r>
            <a:r>
              <a:rPr lang="en-US" altLang="ko-KR" sz="3200" dirty="0"/>
              <a:t>, </a:t>
            </a:r>
            <a:r>
              <a:rPr lang="ko-KR" altLang="en-US" sz="3200" dirty="0"/>
              <a:t>소프트맥스와 같은 활성화 함수를 시용해야 하나요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11.6: </a:t>
            </a:r>
            <a:r>
              <a:rPr lang="ko-KR" altLang="en-US" sz="4200" dirty="0"/>
              <a:t>연습문제</a:t>
            </a:r>
            <a:endParaRPr lang="en-US" sz="4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5FAF9-4414-4E94-B7E3-4E4DECB14A46}"/>
              </a:ext>
            </a:extLst>
          </p:cNvPr>
          <p:cNvSpPr txBox="1"/>
          <p:nvPr/>
        </p:nvSpPr>
        <p:spPr>
          <a:xfrm>
            <a:off x="862613" y="2558916"/>
            <a:ext cx="107715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 SELU: </a:t>
            </a:r>
            <a:r>
              <a:rPr lang="ko-KR" altLang="en-US" sz="2400" dirty="0"/>
              <a:t>기본적으로 좋음</a:t>
            </a:r>
            <a:endParaRPr lang="en-US" altLang="ko-KR" sz="2400" dirty="0"/>
          </a:p>
          <a:p>
            <a:r>
              <a:rPr lang="en-US" altLang="ko-KR" sz="2400" dirty="0"/>
              <a:t>- LeakyReLU: </a:t>
            </a:r>
            <a:r>
              <a:rPr lang="ko-KR" altLang="en-US" sz="2400" dirty="0"/>
              <a:t>가능한 빠른 신경망을 원하면</a:t>
            </a:r>
            <a:endParaRPr lang="en-US" altLang="ko-KR" sz="2400" dirty="0"/>
          </a:p>
          <a:p>
            <a:r>
              <a:rPr lang="en-US" altLang="ko-KR" sz="2400" dirty="0"/>
              <a:t>- ReLU: </a:t>
            </a:r>
            <a:r>
              <a:rPr lang="ko-KR" altLang="en-US" sz="2400" dirty="0"/>
              <a:t>간단해서 선호</a:t>
            </a:r>
            <a:endParaRPr lang="en-US" altLang="ko-KR" sz="2400" dirty="0"/>
          </a:p>
          <a:p>
            <a:r>
              <a:rPr lang="en-US" altLang="ko-KR" sz="2400" dirty="0"/>
              <a:t>- tanh: -1 to 1 </a:t>
            </a:r>
            <a:r>
              <a:rPr lang="ko-KR" altLang="en-US" sz="2400" dirty="0"/>
              <a:t>값을 가져야 하는 출력층</a:t>
            </a:r>
            <a:endParaRPr lang="en-US" altLang="ko-KR" sz="2400" dirty="0"/>
          </a:p>
          <a:p>
            <a:r>
              <a:rPr lang="en-US" altLang="ko-KR" sz="2400" dirty="0"/>
              <a:t>- logistic: hidden layer</a:t>
            </a:r>
            <a:r>
              <a:rPr lang="ko-KR" altLang="en-US" sz="2400" dirty="0"/>
              <a:t>에서는 거의 사용하지 않음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예외</a:t>
            </a:r>
            <a:r>
              <a:rPr lang="en-US" altLang="ko-KR" sz="2400" dirty="0"/>
              <a:t>: Auto encoder)</a:t>
            </a:r>
          </a:p>
          <a:p>
            <a:r>
              <a:rPr lang="en-US" altLang="ko-KR" sz="2400" dirty="0"/>
              <a:t>- softmax: exclusive class</a:t>
            </a:r>
            <a:r>
              <a:rPr lang="ko-KR" altLang="en-US" sz="2400" dirty="0"/>
              <a:t>들의 확률 출력층에 사용</a:t>
            </a:r>
            <a:r>
              <a:rPr lang="en-US" altLang="ko-KR" sz="2400" dirty="0"/>
              <a:t> 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727D906-4794-4693-AB2D-B74023B10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66" y="573520"/>
            <a:ext cx="535651" cy="755075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AF93F02-558F-4D6C-87B3-850BB8000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10" y="3141599"/>
            <a:ext cx="4202531" cy="30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88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4. </a:t>
            </a:r>
            <a:r>
              <a:rPr lang="ko-KR" altLang="en-US" sz="3200" dirty="0"/>
              <a:t>언제 </a:t>
            </a:r>
            <a:r>
              <a:rPr lang="en-US" altLang="ko-KR" sz="3200" dirty="0"/>
              <a:t>SELU, LeakyReLU, ReLU, tanh, </a:t>
            </a:r>
            <a:r>
              <a:rPr lang="ko-KR" altLang="en-US" sz="3200" dirty="0"/>
              <a:t>로지스틱</a:t>
            </a:r>
            <a:r>
              <a:rPr lang="en-US" altLang="ko-KR" sz="3200" dirty="0"/>
              <a:t>, </a:t>
            </a:r>
            <a:r>
              <a:rPr lang="ko-KR" altLang="en-US" sz="3200" dirty="0"/>
              <a:t>소프트맥스와 같은 활성화 함수를 시용해야 하나요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11.6: </a:t>
            </a:r>
            <a:r>
              <a:rPr lang="ko-KR" altLang="en-US" sz="4200" dirty="0"/>
              <a:t>연습문제</a:t>
            </a:r>
            <a:endParaRPr lang="en-US" sz="4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5FAF9-4414-4E94-B7E3-4E4DECB14A46}"/>
              </a:ext>
            </a:extLst>
          </p:cNvPr>
          <p:cNvSpPr txBox="1"/>
          <p:nvPr/>
        </p:nvSpPr>
        <p:spPr>
          <a:xfrm>
            <a:off x="862613" y="2558916"/>
            <a:ext cx="107715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 SELU: </a:t>
            </a:r>
            <a:r>
              <a:rPr lang="ko-KR" altLang="en-US" sz="2400" dirty="0"/>
              <a:t>기본적으로 좋음</a:t>
            </a:r>
            <a:endParaRPr lang="en-US" altLang="ko-KR" sz="2400" dirty="0"/>
          </a:p>
          <a:p>
            <a:r>
              <a:rPr lang="en-US" altLang="ko-KR" sz="2400" dirty="0"/>
              <a:t>- LeakyReLU: </a:t>
            </a:r>
            <a:r>
              <a:rPr lang="ko-KR" altLang="en-US" sz="2400" dirty="0"/>
              <a:t>가능한 빠른 신경망을 원하면</a:t>
            </a:r>
            <a:endParaRPr lang="en-US" altLang="ko-KR" sz="2400" dirty="0"/>
          </a:p>
          <a:p>
            <a:r>
              <a:rPr lang="en-US" altLang="ko-KR" sz="2400" dirty="0"/>
              <a:t>- ReLU: </a:t>
            </a:r>
            <a:r>
              <a:rPr lang="ko-KR" altLang="en-US" sz="2400" dirty="0"/>
              <a:t>간단해서 선호</a:t>
            </a:r>
            <a:endParaRPr lang="en-US" altLang="ko-KR" sz="2400" dirty="0"/>
          </a:p>
          <a:p>
            <a:r>
              <a:rPr lang="en-US" altLang="ko-KR" sz="2400" dirty="0"/>
              <a:t>- tanh: -1 to 1 </a:t>
            </a:r>
            <a:r>
              <a:rPr lang="ko-KR" altLang="en-US" sz="2400" dirty="0"/>
              <a:t>값을 가져야 하는 출력층</a:t>
            </a:r>
            <a:endParaRPr lang="en-US" altLang="ko-KR" sz="2400" dirty="0"/>
          </a:p>
          <a:p>
            <a:r>
              <a:rPr lang="en-US" altLang="ko-KR" sz="2400" dirty="0"/>
              <a:t>- logistic: hidden layer</a:t>
            </a:r>
            <a:r>
              <a:rPr lang="ko-KR" altLang="en-US" sz="2400" dirty="0"/>
              <a:t>에서는 거의 사용하지 않음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예외</a:t>
            </a:r>
            <a:r>
              <a:rPr lang="en-US" altLang="ko-KR" sz="2400" dirty="0"/>
              <a:t>: Auto encoder)</a:t>
            </a:r>
          </a:p>
          <a:p>
            <a:r>
              <a:rPr lang="en-US" altLang="ko-KR" sz="2400" dirty="0"/>
              <a:t>- softmax: exclusive class</a:t>
            </a:r>
            <a:r>
              <a:rPr lang="ko-KR" altLang="en-US" sz="2400" dirty="0"/>
              <a:t>들의 확률 출력층에 사용</a:t>
            </a:r>
            <a:r>
              <a:rPr lang="en-US" altLang="ko-KR" sz="2400" dirty="0"/>
              <a:t> 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AF93F02-558F-4D6C-87B3-850BB8000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10" y="3141599"/>
            <a:ext cx="4202531" cy="3018569"/>
          </a:xfrm>
          <a:prstGeom prst="rect">
            <a:avLst/>
          </a:prstGeom>
        </p:spPr>
      </p:pic>
      <p:pic>
        <p:nvPicPr>
          <p:cNvPr id="9" name="Picture 8" descr="A close-up of a phone&#10;&#10;Description automatically generated with low confidence">
            <a:extLst>
              <a:ext uri="{FF2B5EF4-FFF2-40B4-BE49-F238E27FC236}">
                <a16:creationId xmlns:a16="http://schemas.microsoft.com/office/drawing/2014/main" id="{7BCD5917-053B-4D58-B036-7F4C44322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226" y="1345711"/>
            <a:ext cx="3415384" cy="481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2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5. </a:t>
            </a:r>
            <a:r>
              <a:rPr lang="en-US" altLang="ko-KR" sz="3200" dirty="0"/>
              <a:t>SGD</a:t>
            </a:r>
            <a:r>
              <a:rPr lang="ko-KR" altLang="en-US" sz="3200" dirty="0"/>
              <a:t>를 사용할때 </a:t>
            </a:r>
            <a:r>
              <a:rPr lang="en-US" altLang="ko-KR" sz="3200" dirty="0"/>
              <a:t>momentum </a:t>
            </a:r>
            <a:r>
              <a:rPr lang="ko-KR" altLang="en-US" sz="3200" dirty="0"/>
              <a:t>하이퍼파라미터를 너무 </a:t>
            </a:r>
            <a:r>
              <a:rPr lang="en-US" altLang="ko-KR" sz="3200" dirty="0"/>
              <a:t>1 </a:t>
            </a:r>
            <a:r>
              <a:rPr lang="ko-KR" altLang="en-US" sz="3200" dirty="0"/>
              <a:t>에 가깝게 하면</a:t>
            </a:r>
            <a:r>
              <a:rPr lang="en-US" altLang="ko-KR" sz="3200" dirty="0"/>
              <a:t>(e.g. 0.99999) </a:t>
            </a:r>
            <a:r>
              <a:rPr lang="ko-KR" altLang="en-US" sz="3200" dirty="0"/>
              <a:t>어떤 일이 일어날까요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11.6: </a:t>
            </a:r>
            <a:r>
              <a:rPr lang="ko-KR" altLang="en-US" sz="4200" dirty="0"/>
              <a:t>연습문제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855630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rface chart&#10;&#10;Description automatically generated">
            <a:extLst>
              <a:ext uri="{FF2B5EF4-FFF2-40B4-BE49-F238E27FC236}">
                <a16:creationId xmlns:a16="http://schemas.microsoft.com/office/drawing/2014/main" id="{A0F32538-3503-463F-9658-D285A0D2C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82" y="3857936"/>
            <a:ext cx="3727834" cy="2795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5. </a:t>
            </a:r>
            <a:r>
              <a:rPr lang="en-US" altLang="ko-KR" sz="3200" dirty="0"/>
              <a:t>SGD</a:t>
            </a:r>
            <a:r>
              <a:rPr lang="ko-KR" altLang="en-US" sz="3200" dirty="0"/>
              <a:t>를 사용할때 </a:t>
            </a:r>
            <a:r>
              <a:rPr lang="en-US" altLang="ko-KR" sz="3200" dirty="0"/>
              <a:t>momentum </a:t>
            </a:r>
            <a:r>
              <a:rPr lang="ko-KR" altLang="en-US" sz="3200" dirty="0"/>
              <a:t>하이퍼파라미터를 너무 </a:t>
            </a:r>
            <a:r>
              <a:rPr lang="en-US" altLang="ko-KR" sz="3200" dirty="0"/>
              <a:t>1 </a:t>
            </a:r>
            <a:r>
              <a:rPr lang="ko-KR" altLang="en-US" sz="3200" dirty="0"/>
              <a:t>에 가깝게 하면</a:t>
            </a:r>
            <a:r>
              <a:rPr lang="en-US" altLang="ko-KR" sz="3200" dirty="0"/>
              <a:t>(e.g. 0.99999) </a:t>
            </a:r>
            <a:r>
              <a:rPr lang="ko-KR" altLang="en-US" sz="3200" dirty="0"/>
              <a:t>어떤 일이 일어날까요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16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11.6: </a:t>
            </a:r>
            <a:r>
              <a:rPr lang="ko-KR" altLang="en-US" sz="4200" dirty="0"/>
              <a:t>연습문제</a:t>
            </a:r>
            <a:endParaRPr lang="en-US" sz="4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E4463F-39FE-43EA-8A54-14DF22219C56}"/>
                  </a:ext>
                </a:extLst>
              </p:cNvPr>
              <p:cNvSpPr txBox="1"/>
              <p:nvPr/>
            </p:nvSpPr>
            <p:spPr>
              <a:xfrm>
                <a:off x="862613" y="2558916"/>
                <a:ext cx="10771574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1) Momentum?</a:t>
                </a:r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- </a:t>
                </a:r>
                <a:r>
                  <a:rPr lang="ko-KR" altLang="en-US" sz="2400" dirty="0"/>
                  <a:t>말 그대로 </a:t>
                </a:r>
                <a:r>
                  <a:rPr lang="en-US" altLang="ko-KR" sz="2400" dirty="0"/>
                  <a:t>Gradient Descent</a:t>
                </a:r>
                <a:r>
                  <a:rPr lang="ko-KR" altLang="en-US" sz="2400" dirty="0"/>
                  <a:t>를  통해 이동하는 과정에 </a:t>
                </a:r>
                <a:r>
                  <a:rPr lang="en-US" altLang="ko-KR" sz="2400" dirty="0"/>
                  <a:t>‘</a:t>
                </a:r>
                <a:r>
                  <a:rPr lang="ko-KR" altLang="en-US" sz="2400" dirty="0"/>
                  <a:t>관성</a:t>
                </a:r>
                <a:r>
                  <a:rPr lang="en-US" altLang="ko-KR" sz="2400" dirty="0"/>
                  <a:t>’</a:t>
                </a:r>
                <a:r>
                  <a:rPr lang="ko-KR" altLang="en-US" sz="2400" dirty="0"/>
                  <a:t>을 주는 것</a:t>
                </a:r>
                <a:endParaRPr lang="en-US" altLang="ko-KR" sz="2400" dirty="0"/>
              </a:p>
              <a:p>
                <a:pPr marL="342900" indent="-342900">
                  <a:buFontTx/>
                  <a:buChar char="-"/>
                </a:pPr>
                <a:endParaRPr lang="en-US" altLang="ko-KR" sz="2400" dirty="0"/>
              </a:p>
              <a:p>
                <a:pPr marL="342900" indent="-342900">
                  <a:buFontTx/>
                  <a:buChar char="-"/>
                </a:pPr>
                <a:endParaRPr lang="en-US" altLang="ko-KR" sz="2400" dirty="0"/>
              </a:p>
              <a:p>
                <a:pPr marL="342900" indent="-342900">
                  <a:buFontTx/>
                  <a:buChar char="-"/>
                </a:pPr>
                <a:endParaRPr lang="en-US" altLang="ko-KR" sz="2400" dirty="0"/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- </a:t>
                </a:r>
                <a:r>
                  <a:rPr lang="ko-KR" altLang="en-US" sz="2400" dirty="0"/>
                  <a:t>여기서 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sz="2400" dirty="0"/>
                  <a:t> 는 </a:t>
                </a:r>
                <a:r>
                  <a:rPr lang="en-US" altLang="ko-KR" sz="2400" dirty="0"/>
                  <a:t>momentum</a:t>
                </a:r>
                <a:r>
                  <a:rPr lang="ko-KR" altLang="en-US" sz="2400" dirty="0"/>
                  <a:t>을 얼마나 줄 것인지에 대한 변수</a:t>
                </a:r>
                <a:endParaRPr lang="en-US" altLang="ko-KR" sz="2400" dirty="0"/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- </a:t>
                </a:r>
                <a:r>
                  <a:rPr lang="ko-KR" altLang="en-US" sz="2400" dirty="0"/>
                  <a:t>즉</a:t>
                </a:r>
                <a:r>
                  <a:rPr lang="en-US" altLang="ko-KR" sz="2400" dirty="0"/>
                  <a:t>, </a:t>
                </a:r>
                <a:r>
                  <a:rPr lang="ko-KR" altLang="en-US" sz="2400" dirty="0"/>
                  <a:t>이전 </a:t>
                </a:r>
                <a:r>
                  <a:rPr lang="en-US" altLang="ko-KR" sz="2400" dirty="0"/>
                  <a:t>time step</a:t>
                </a:r>
                <a:r>
                  <a:rPr lang="ko-KR" altLang="en-US" sz="2400" dirty="0"/>
                  <a:t>의 값을 얼마나 추가적으로 반영할지 </a:t>
                </a:r>
                <a:endParaRPr lang="en-US" altLang="ko-KR" sz="2400" dirty="0"/>
              </a:p>
              <a:p>
                <a:r>
                  <a:rPr lang="ko-KR" altLang="en-US" sz="2400" dirty="0"/>
                  <a:t>결정</a:t>
                </a:r>
                <a:endParaRPr lang="en-US" altLang="ko-KR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E4463F-39FE-43EA-8A54-14DF22219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13" y="2558916"/>
                <a:ext cx="10771574" cy="4154984"/>
              </a:xfrm>
              <a:prstGeom prst="rect">
                <a:avLst/>
              </a:prstGeom>
              <a:blipFill>
                <a:blip r:embed="rId3"/>
                <a:stretch>
                  <a:fillRect l="-906" t="-1175" b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8199E5E4-B4BE-4BF8-A7EC-82A784C39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82" y="3900331"/>
            <a:ext cx="2884238" cy="104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71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88F30B3F-C8BF-46B3-BD7C-E1D93BD8A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97" y="4191548"/>
            <a:ext cx="3165331" cy="2450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5. </a:t>
            </a:r>
            <a:r>
              <a:rPr lang="en-US" altLang="ko-KR" sz="3200" dirty="0"/>
              <a:t>SGD</a:t>
            </a:r>
            <a:r>
              <a:rPr lang="ko-KR" altLang="en-US" sz="3200" dirty="0"/>
              <a:t>를 사용할때 </a:t>
            </a:r>
            <a:r>
              <a:rPr lang="en-US" altLang="ko-KR" sz="3200" dirty="0"/>
              <a:t>momentum </a:t>
            </a:r>
            <a:r>
              <a:rPr lang="ko-KR" altLang="en-US" sz="3200" dirty="0"/>
              <a:t>하이퍼파라미터를 너무 </a:t>
            </a:r>
            <a:r>
              <a:rPr lang="en-US" altLang="ko-KR" sz="3200" dirty="0"/>
              <a:t>1 </a:t>
            </a:r>
            <a:r>
              <a:rPr lang="ko-KR" altLang="en-US" sz="3200" dirty="0"/>
              <a:t>에 가깝게 하면</a:t>
            </a:r>
            <a:r>
              <a:rPr lang="en-US" altLang="ko-KR" sz="3200" dirty="0"/>
              <a:t>(e.g. 0.99999) </a:t>
            </a:r>
            <a:r>
              <a:rPr lang="ko-KR" altLang="en-US" sz="3200" dirty="0"/>
              <a:t>어떤 일이 일어날까요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17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11.6: </a:t>
            </a:r>
            <a:r>
              <a:rPr lang="ko-KR" altLang="en-US" sz="4200" dirty="0"/>
              <a:t>연습문제</a:t>
            </a:r>
            <a:endParaRPr lang="en-US" sz="4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E4463F-39FE-43EA-8A54-14DF22219C56}"/>
              </a:ext>
            </a:extLst>
          </p:cNvPr>
          <p:cNvSpPr txBox="1"/>
          <p:nvPr/>
        </p:nvSpPr>
        <p:spPr>
          <a:xfrm>
            <a:off x="862613" y="2558916"/>
            <a:ext cx="107715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2) </a:t>
            </a:r>
            <a:r>
              <a:rPr lang="ko-KR" altLang="en-US" sz="2400" dirty="0"/>
              <a:t>문제점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지나치게 높은 관성을 주게되면 수렴전에 여러번 진동하게 되어 수렴에 훨씬 오래 걸리게 됨 </a:t>
            </a:r>
            <a:r>
              <a:rPr lang="en-US" altLang="ko-KR" sz="2400" dirty="0"/>
              <a:t>(oscillation)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3DCA206C-AC13-4AB6-8A01-9EF07FFED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13" y="4397998"/>
            <a:ext cx="2923324" cy="2263219"/>
          </a:xfrm>
          <a:prstGeom prst="rect">
            <a:avLst/>
          </a:prstGeom>
        </p:spPr>
      </p:pic>
      <p:pic>
        <p:nvPicPr>
          <p:cNvPr id="9" name="Picture 8" descr="A picture containing text, electronics, vector graphics&#10;&#10;Description automatically generated">
            <a:extLst>
              <a:ext uri="{FF2B5EF4-FFF2-40B4-BE49-F238E27FC236}">
                <a16:creationId xmlns:a16="http://schemas.microsoft.com/office/drawing/2014/main" id="{CC73D9E8-54CF-4C78-A44E-0FA0EF445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17" y="4455387"/>
            <a:ext cx="2743200" cy="21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91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6. </a:t>
            </a:r>
            <a:r>
              <a:rPr lang="ko-KR" altLang="en-US" sz="3200" dirty="0"/>
              <a:t>희소 모델을 만들 수 있는 세 가지 방법은 무엇인가요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18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11.6: </a:t>
            </a:r>
            <a:r>
              <a:rPr lang="ko-KR" altLang="en-US" sz="4200" dirty="0"/>
              <a:t>연습문제</a:t>
            </a:r>
            <a:endParaRPr lang="en-US" sz="4200" dirty="0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7AB9D2-F6D4-4517-9725-96BEB9DC2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66" y="573520"/>
            <a:ext cx="535651" cy="75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15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6. </a:t>
            </a:r>
            <a:r>
              <a:rPr lang="ko-KR" altLang="en-US" sz="3200" dirty="0"/>
              <a:t>희소 모델을 만들 수 있는 세 가지 방법은 무엇인가요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19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11.6: </a:t>
            </a:r>
            <a:r>
              <a:rPr lang="ko-KR" altLang="en-US" sz="4200" dirty="0"/>
              <a:t>연습문제</a:t>
            </a:r>
            <a:endParaRPr lang="en-US" sz="4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24CC43-E2D0-4EB3-A819-FA1697095148}"/>
              </a:ext>
            </a:extLst>
          </p:cNvPr>
          <p:cNvSpPr txBox="1"/>
          <p:nvPr/>
        </p:nvSpPr>
        <p:spPr>
          <a:xfrm>
            <a:off x="862613" y="1797050"/>
            <a:ext cx="107715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1) </a:t>
            </a:r>
            <a:r>
              <a:rPr lang="ko-KR" altLang="en-US" sz="2400" dirty="0"/>
              <a:t>희소 모델이란</a:t>
            </a:r>
            <a:r>
              <a:rPr lang="en-US" altLang="ko-KR" sz="2400" dirty="0"/>
              <a:t>?</a:t>
            </a:r>
          </a:p>
          <a:p>
            <a:pPr marL="457200" indent="-457200">
              <a:buAutoNum type="arabicParenR"/>
            </a:pPr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대부분의 가중치가 </a:t>
            </a:r>
            <a:r>
              <a:rPr lang="en-US" altLang="ko-KR" sz="2400" dirty="0"/>
              <a:t>0</a:t>
            </a:r>
            <a:r>
              <a:rPr lang="ko-KR" altLang="en-US" sz="2400" dirty="0"/>
              <a:t>인 모델 </a:t>
            </a:r>
            <a:r>
              <a:rPr lang="en-US" altLang="ko-KR" sz="2400" dirty="0"/>
              <a:t>(sparse model)</a:t>
            </a:r>
          </a:p>
          <a:p>
            <a:endParaRPr lang="en-US" altLang="ko-KR" sz="2400" dirty="0"/>
          </a:p>
          <a:p>
            <a:r>
              <a:rPr lang="en-US" altLang="ko-KR" sz="2400" dirty="0"/>
              <a:t>2) </a:t>
            </a:r>
            <a:r>
              <a:rPr lang="ko-KR" altLang="en-US" sz="2400" dirty="0"/>
              <a:t>방법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훈련 후 작은 가중치를 </a:t>
            </a:r>
            <a:r>
              <a:rPr lang="en-US" altLang="ko-KR" sz="2400" dirty="0"/>
              <a:t>0</a:t>
            </a:r>
            <a:r>
              <a:rPr lang="ko-KR" altLang="en-US" sz="2400" dirty="0"/>
              <a:t>으로</a:t>
            </a:r>
            <a:endParaRPr lang="en-US" altLang="ko-KR" sz="2400" dirty="0"/>
          </a:p>
          <a:p>
            <a:r>
              <a:rPr lang="en-US" altLang="ko-KR" sz="2400" dirty="0"/>
              <a:t>- Regularization</a:t>
            </a:r>
          </a:p>
          <a:p>
            <a:r>
              <a:rPr lang="en-US" altLang="ko-KR" sz="2400" dirty="0"/>
              <a:t>- Model Optimization Toolkit (at Tensorflow) 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7AB9D2-F6D4-4517-9725-96BEB9DC2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66" y="573520"/>
            <a:ext cx="535651" cy="75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0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1284302" y="2192521"/>
            <a:ext cx="7611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 </a:t>
            </a:r>
            <a:r>
              <a:rPr lang="ko-KR" altLang="en-US" sz="3200" dirty="0"/>
              <a:t>연습 문제</a:t>
            </a:r>
            <a:endParaRPr lang="en-US" sz="3200" dirty="0"/>
          </a:p>
          <a:p>
            <a:r>
              <a:rPr lang="en-US" sz="3200" dirty="0"/>
              <a:t>2. </a:t>
            </a:r>
            <a:r>
              <a:rPr lang="ko-KR" altLang="en-US" sz="3200" dirty="0"/>
              <a:t>연습 과제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8CB97-DF80-478F-9656-CCD26C1F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86599-9154-47A6-9D45-CCCF943985FA}"/>
              </a:ext>
            </a:extLst>
          </p:cNvPr>
          <p:cNvSpPr txBox="1"/>
          <p:nvPr/>
        </p:nvSpPr>
        <p:spPr>
          <a:xfrm>
            <a:off x="665824" y="582053"/>
            <a:ext cx="2990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89551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6. </a:t>
            </a:r>
            <a:r>
              <a:rPr lang="ko-KR" altLang="en-US" sz="3200" dirty="0"/>
              <a:t>희소 모델을 만들 수 있는 세 가지 방법은 무엇인가요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20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11.6: </a:t>
            </a:r>
            <a:r>
              <a:rPr lang="ko-KR" altLang="en-US" sz="4200" dirty="0"/>
              <a:t>연습문제</a:t>
            </a:r>
            <a:endParaRPr lang="en-US" sz="4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24CC43-E2D0-4EB3-A819-FA1697095148}"/>
              </a:ext>
            </a:extLst>
          </p:cNvPr>
          <p:cNvSpPr txBox="1"/>
          <p:nvPr/>
        </p:nvSpPr>
        <p:spPr>
          <a:xfrm>
            <a:off x="862613" y="1797050"/>
            <a:ext cx="107715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1) </a:t>
            </a:r>
            <a:r>
              <a:rPr lang="ko-KR" altLang="en-US" sz="2400" dirty="0"/>
              <a:t>희소 모델이란</a:t>
            </a:r>
            <a:r>
              <a:rPr lang="en-US" altLang="ko-KR" sz="2400" dirty="0"/>
              <a:t>?</a:t>
            </a:r>
          </a:p>
          <a:p>
            <a:pPr marL="457200" indent="-457200">
              <a:buAutoNum type="arabicParenR"/>
            </a:pPr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대부분의 가중치가 </a:t>
            </a:r>
            <a:r>
              <a:rPr lang="en-US" altLang="ko-KR" sz="2400" dirty="0"/>
              <a:t>0</a:t>
            </a:r>
            <a:r>
              <a:rPr lang="ko-KR" altLang="en-US" sz="2400" dirty="0"/>
              <a:t>인 모델 </a:t>
            </a:r>
            <a:r>
              <a:rPr lang="en-US" altLang="ko-KR" sz="2400" dirty="0"/>
              <a:t>(sparse model)</a:t>
            </a:r>
          </a:p>
          <a:p>
            <a:endParaRPr lang="en-US" altLang="ko-KR" sz="2400" dirty="0"/>
          </a:p>
          <a:p>
            <a:r>
              <a:rPr lang="en-US" altLang="ko-KR" sz="2400" dirty="0"/>
              <a:t>2) </a:t>
            </a:r>
            <a:r>
              <a:rPr lang="ko-KR" altLang="en-US" sz="2400" dirty="0"/>
              <a:t>방법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훈련 후 작은 가중치를 </a:t>
            </a:r>
            <a:r>
              <a:rPr lang="en-US" altLang="ko-KR" sz="2400" dirty="0"/>
              <a:t>0</a:t>
            </a:r>
            <a:r>
              <a:rPr lang="ko-KR" altLang="en-US" sz="2400" dirty="0"/>
              <a:t>으로</a:t>
            </a:r>
            <a:endParaRPr lang="en-US" altLang="ko-KR" sz="2400" dirty="0"/>
          </a:p>
          <a:p>
            <a:r>
              <a:rPr lang="en-US" altLang="ko-KR" sz="2400" dirty="0"/>
              <a:t>- Regularization</a:t>
            </a:r>
          </a:p>
          <a:p>
            <a:r>
              <a:rPr lang="en-US" altLang="ko-KR" sz="2400" dirty="0"/>
              <a:t>- Model Optimization Toolkit (at Tensorflow) </a:t>
            </a:r>
          </a:p>
        </p:txBody>
      </p:sp>
      <p:pic>
        <p:nvPicPr>
          <p:cNvPr id="7" name="Picture 6" descr="A close-up of a phone&#10;&#10;Description automatically generated with low confidence">
            <a:extLst>
              <a:ext uri="{FF2B5EF4-FFF2-40B4-BE49-F238E27FC236}">
                <a16:creationId xmlns:a16="http://schemas.microsoft.com/office/drawing/2014/main" id="{6CADDF46-F721-4EA9-99C0-81E0428D1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226" y="1345711"/>
            <a:ext cx="3415384" cy="481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15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7. Dropout</a:t>
            </a:r>
            <a:r>
              <a:rPr lang="ko-KR" altLang="en-US" sz="3200" dirty="0"/>
              <a:t>이 훈련 속도를 느리게 만드나요</a:t>
            </a:r>
            <a:r>
              <a:rPr lang="en-US" altLang="ko-KR" sz="3200" dirty="0"/>
              <a:t>? Inference</a:t>
            </a:r>
            <a:r>
              <a:rPr lang="ko-KR" altLang="en-US" sz="3200" dirty="0"/>
              <a:t>도 느리게 만드나요</a:t>
            </a:r>
            <a:r>
              <a:rPr lang="en-US" altLang="ko-KR" sz="3200" dirty="0"/>
              <a:t>? MC </a:t>
            </a:r>
            <a:r>
              <a:rPr lang="ko-KR" altLang="en-US" sz="3200" dirty="0"/>
              <a:t>드롭아웃은 어떤가요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21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11.6: </a:t>
            </a:r>
            <a:r>
              <a:rPr lang="ko-KR" altLang="en-US" sz="4200" dirty="0"/>
              <a:t>연습문제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092059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7. Dropout</a:t>
            </a:r>
            <a:r>
              <a:rPr lang="ko-KR" altLang="en-US" sz="3200" dirty="0"/>
              <a:t>이 훈련 속도를 느리게 만드나요</a:t>
            </a:r>
            <a:r>
              <a:rPr lang="en-US" altLang="ko-KR" sz="3200" dirty="0"/>
              <a:t>? Inference</a:t>
            </a:r>
            <a:r>
              <a:rPr lang="ko-KR" altLang="en-US" sz="3200" dirty="0"/>
              <a:t>도 느리게 만드나요</a:t>
            </a:r>
            <a:r>
              <a:rPr lang="en-US" altLang="ko-KR" sz="3200" dirty="0"/>
              <a:t>? MC </a:t>
            </a:r>
            <a:r>
              <a:rPr lang="ko-KR" altLang="en-US" sz="3200" dirty="0"/>
              <a:t>드롭아웃은 어떤가요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22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11.6: </a:t>
            </a:r>
            <a:r>
              <a:rPr lang="ko-KR" altLang="en-US" sz="4200" dirty="0"/>
              <a:t>연습문제</a:t>
            </a:r>
            <a:endParaRPr lang="en-US" sz="4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DF1C7-33BA-4B04-B325-75BDE07EA819}"/>
              </a:ext>
            </a:extLst>
          </p:cNvPr>
          <p:cNvSpPr txBox="1"/>
          <p:nvPr/>
        </p:nvSpPr>
        <p:spPr>
          <a:xfrm>
            <a:off x="862613" y="2558916"/>
            <a:ext cx="10771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1) </a:t>
            </a:r>
            <a:r>
              <a:rPr lang="ko-KR" altLang="en-US" sz="2400" dirty="0"/>
              <a:t>보통 </a:t>
            </a:r>
            <a:r>
              <a:rPr lang="en-US" altLang="ko-KR" sz="2400" dirty="0"/>
              <a:t>dropout(e.g. 0.5)</a:t>
            </a:r>
            <a:r>
              <a:rPr lang="ko-KR" altLang="en-US" sz="2400" dirty="0"/>
              <a:t>은 훈련속도를 느리게 만드는게 맞음</a:t>
            </a:r>
            <a:r>
              <a:rPr lang="en-US" altLang="ko-KR" sz="2400" dirty="0"/>
              <a:t>. </a:t>
            </a:r>
          </a:p>
          <a:p>
            <a:pPr marL="457200" indent="-457200">
              <a:buAutoNum type="arabicParenR"/>
            </a:pPr>
            <a:endParaRPr lang="en-US" altLang="ko-KR" sz="2400" dirty="0"/>
          </a:p>
          <a:p>
            <a:r>
              <a:rPr lang="en-US" altLang="ko-KR" sz="2400" dirty="0"/>
              <a:t>2) Dropout</a:t>
            </a:r>
            <a:r>
              <a:rPr lang="ko-KR" altLang="en-US" sz="2400" dirty="0"/>
              <a:t>은 학습시에만 적용하므로 </a:t>
            </a:r>
            <a:r>
              <a:rPr lang="en-US" altLang="ko-KR" sz="2400" dirty="0"/>
              <a:t>inference</a:t>
            </a:r>
            <a:r>
              <a:rPr lang="ko-KR" altLang="en-US" sz="2400" dirty="0"/>
              <a:t> 속도에 영향을 미치진 않음</a:t>
            </a:r>
            <a:endParaRPr lang="en-US" altLang="ko-KR" sz="24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CBA5656-1070-4B27-A180-E2666ED88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87" y="3922895"/>
            <a:ext cx="5635080" cy="280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31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7. Dropout</a:t>
            </a:r>
            <a:r>
              <a:rPr lang="ko-KR" altLang="en-US" sz="3200" dirty="0"/>
              <a:t>이 훈련 속도를 느리게 만드나요</a:t>
            </a:r>
            <a:r>
              <a:rPr lang="en-US" altLang="ko-KR" sz="3200" dirty="0"/>
              <a:t>? Inference</a:t>
            </a:r>
            <a:r>
              <a:rPr lang="ko-KR" altLang="en-US" sz="3200" dirty="0"/>
              <a:t>도 느리게 만드나요</a:t>
            </a:r>
            <a:r>
              <a:rPr lang="en-US" altLang="ko-KR" sz="3200" dirty="0"/>
              <a:t>? MC </a:t>
            </a:r>
            <a:r>
              <a:rPr lang="ko-KR" altLang="en-US" sz="3200" dirty="0"/>
              <a:t>드롭아웃은 어떤가요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23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11.6: </a:t>
            </a:r>
            <a:r>
              <a:rPr lang="ko-KR" altLang="en-US" sz="4200" dirty="0"/>
              <a:t>연습문제</a:t>
            </a:r>
            <a:endParaRPr lang="en-US" sz="4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DF1C7-33BA-4B04-B325-75BDE07EA819}"/>
              </a:ext>
            </a:extLst>
          </p:cNvPr>
          <p:cNvSpPr txBox="1"/>
          <p:nvPr/>
        </p:nvSpPr>
        <p:spPr>
          <a:xfrm>
            <a:off x="862613" y="2558916"/>
            <a:ext cx="107715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3) MC</a:t>
            </a:r>
            <a:r>
              <a:rPr lang="ko-KR" altLang="en-US" sz="2400" dirty="0"/>
              <a:t> </a:t>
            </a:r>
            <a:r>
              <a:rPr lang="en-US" altLang="ko-KR" sz="2400" dirty="0"/>
              <a:t>dropout?</a:t>
            </a:r>
          </a:p>
          <a:p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en-US" altLang="ko-KR" sz="2400" dirty="0">
                <a:hlinkClick r:id="rId2"/>
              </a:rPr>
              <a:t>Dropout as a Bayesian Approximation: Representing Model Uncertainty in Deep Learning (Gal et al., ICML 2016)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- MC dropout (Monte Carlo dropout): Evaluation</a:t>
            </a:r>
            <a:r>
              <a:rPr lang="ko-KR" altLang="en-US" sz="2400" dirty="0"/>
              <a:t>에서도 </a:t>
            </a:r>
            <a:r>
              <a:rPr lang="en-US" altLang="ko-KR" sz="2400" dirty="0"/>
              <a:t>dropout</a:t>
            </a:r>
            <a:r>
              <a:rPr lang="ko-KR" altLang="en-US" sz="2400" dirty="0"/>
              <a:t>을 사용하고 랜덤하게 적용하기 때문에 매 시행마다 결과가 조금 다름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이때</a:t>
            </a:r>
            <a:r>
              <a:rPr lang="en-US" altLang="ko-KR" sz="2400" dirty="0"/>
              <a:t>, </a:t>
            </a:r>
            <a:r>
              <a:rPr lang="ko-KR" altLang="en-US" sz="2400" dirty="0"/>
              <a:t>모델은 </a:t>
            </a:r>
            <a:r>
              <a:rPr lang="en-US" altLang="ko-KR" sz="2400" dirty="0"/>
              <a:t>uncertainty</a:t>
            </a:r>
            <a:r>
              <a:rPr lang="ko-KR" altLang="en-US" sz="2400" dirty="0"/>
              <a:t>를 </a:t>
            </a:r>
            <a:r>
              <a:rPr lang="en-US" altLang="ko-KR" sz="2400" dirty="0"/>
              <a:t>estimation</a:t>
            </a:r>
            <a:r>
              <a:rPr lang="ko-KR" altLang="en-US" sz="2400" dirty="0"/>
              <a:t>할 수 있는 특성이 생김</a:t>
            </a:r>
            <a:r>
              <a:rPr lang="en-US" altLang="ko-KR" sz="2400" dirty="0"/>
              <a:t>. </a:t>
            </a:r>
            <a:r>
              <a:rPr lang="ko-KR" altLang="en-US" sz="2400" dirty="0"/>
              <a:t>즉</a:t>
            </a:r>
            <a:r>
              <a:rPr lang="en-US" altLang="ko-KR" sz="2400" dirty="0"/>
              <a:t>, </a:t>
            </a:r>
            <a:r>
              <a:rPr lang="ko-KR" altLang="en-US" sz="2400" dirty="0"/>
              <a:t>만약 학습에 사용된 </a:t>
            </a:r>
            <a:r>
              <a:rPr lang="en-US" altLang="ko-KR" sz="2400" dirty="0"/>
              <a:t>data</a:t>
            </a:r>
            <a:r>
              <a:rPr lang="ko-KR" altLang="en-US" sz="2400" dirty="0"/>
              <a:t>라면 몇번을 집어넣던지 표준편차가 낮을거고 그렇지 않은 데이터라면 표준편차가 매우 클거임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23302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7. Dropout</a:t>
            </a:r>
            <a:r>
              <a:rPr lang="ko-KR" altLang="en-US" sz="3200" dirty="0"/>
              <a:t>이 훈련 속도를 느리게 만드나요</a:t>
            </a:r>
            <a:r>
              <a:rPr lang="en-US" altLang="ko-KR" sz="3200" dirty="0"/>
              <a:t>? Inference</a:t>
            </a:r>
            <a:r>
              <a:rPr lang="ko-KR" altLang="en-US" sz="3200" dirty="0"/>
              <a:t>도 느리게 만드나요</a:t>
            </a:r>
            <a:r>
              <a:rPr lang="en-US" altLang="ko-KR" sz="3200" dirty="0"/>
              <a:t>? MC </a:t>
            </a:r>
            <a:r>
              <a:rPr lang="ko-KR" altLang="en-US" sz="3200" dirty="0"/>
              <a:t>드롭아웃은 어떤가요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24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11.6: </a:t>
            </a:r>
            <a:r>
              <a:rPr lang="ko-KR" altLang="en-US" sz="4200" dirty="0"/>
              <a:t>연습문제</a:t>
            </a:r>
            <a:endParaRPr lang="en-US" sz="4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DF1C7-33BA-4B04-B325-75BDE07EA819}"/>
              </a:ext>
            </a:extLst>
          </p:cNvPr>
          <p:cNvSpPr txBox="1"/>
          <p:nvPr/>
        </p:nvSpPr>
        <p:spPr>
          <a:xfrm>
            <a:off x="862613" y="2558916"/>
            <a:ext cx="10771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3) MC</a:t>
            </a:r>
            <a:r>
              <a:rPr lang="ko-KR" altLang="en-US" sz="2400" dirty="0"/>
              <a:t> </a:t>
            </a:r>
            <a:r>
              <a:rPr lang="en-US" altLang="ko-KR" sz="2400" dirty="0"/>
              <a:t>dropout?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C5ECF9-5F06-4649-B821-852E6FAB4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88" y="3211239"/>
            <a:ext cx="7340165" cy="34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47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1284302" y="2192521"/>
            <a:ext cx="7611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bg1">
                    <a:lumMod val="75000"/>
                  </a:schemeClr>
                </a:solidFill>
              </a:rPr>
              <a:t>연습 문제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/>
              <a:t>2. </a:t>
            </a:r>
            <a:r>
              <a:rPr lang="ko-KR" altLang="en-US" sz="3200" dirty="0"/>
              <a:t>연습 과제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8CB97-DF80-478F-9656-CCD26C1F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86599-9154-47A6-9D45-CCCF943985FA}"/>
              </a:ext>
            </a:extLst>
          </p:cNvPr>
          <p:cNvSpPr txBox="1"/>
          <p:nvPr/>
        </p:nvSpPr>
        <p:spPr>
          <a:xfrm>
            <a:off x="665824" y="582053"/>
            <a:ext cx="2990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2858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8. </a:t>
            </a:r>
            <a:r>
              <a:rPr lang="en-US" altLang="ko-KR" sz="3200" dirty="0"/>
              <a:t>CIFAR10 </a:t>
            </a:r>
            <a:r>
              <a:rPr lang="ko-KR" altLang="en-US" sz="3200" dirty="0"/>
              <a:t>이미지 데이터셋에 심층 신경망을 훈련해보세요</a:t>
            </a:r>
            <a:r>
              <a:rPr lang="en-US" altLang="ko-KR" sz="3200" dirty="0"/>
              <a:t>.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26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11.6: </a:t>
            </a:r>
            <a:r>
              <a:rPr lang="ko-KR" altLang="en-US" sz="4200" dirty="0"/>
              <a:t>연습과제</a:t>
            </a:r>
            <a:r>
              <a:rPr lang="en-US" altLang="ko-KR" sz="4200" dirty="0"/>
              <a:t>: </a:t>
            </a:r>
            <a:r>
              <a:rPr lang="ko-KR" altLang="en-US" sz="4200" dirty="0">
                <a:hlinkClick r:id="rId2"/>
              </a:rPr>
              <a:t>링크</a:t>
            </a:r>
            <a:endParaRPr lang="en-US" sz="4200" dirty="0"/>
          </a:p>
        </p:txBody>
      </p:sp>
      <p:pic>
        <p:nvPicPr>
          <p:cNvPr id="8" name="Picture 7" descr="A close-up of a person wearing a helmet&#10;&#10;Description automatically generated with low confidence">
            <a:extLst>
              <a:ext uri="{FF2B5EF4-FFF2-40B4-BE49-F238E27FC236}">
                <a16:creationId xmlns:a16="http://schemas.microsoft.com/office/drawing/2014/main" id="{03155CA1-5359-400F-9B52-535CEC63C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58" y="2160419"/>
            <a:ext cx="1451059" cy="14510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2A80E4-37D3-45ED-ABB4-C4EFCACFA57D}"/>
              </a:ext>
            </a:extLst>
          </p:cNvPr>
          <p:cNvSpPr/>
          <p:nvPr/>
        </p:nvSpPr>
        <p:spPr>
          <a:xfrm>
            <a:off x="3505200" y="2420728"/>
            <a:ext cx="1556084" cy="930442"/>
          </a:xfrm>
          <a:prstGeom prst="rect">
            <a:avLst/>
          </a:prstGeom>
          <a:solidFill>
            <a:srgbClr val="00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3C199D-FC46-40A2-B03D-A29DD04BC030}"/>
              </a:ext>
            </a:extLst>
          </p:cNvPr>
          <p:cNvSpPr txBox="1"/>
          <p:nvPr/>
        </p:nvSpPr>
        <p:spPr>
          <a:xfrm>
            <a:off x="3657949" y="2639073"/>
            <a:ext cx="140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CIFAR 10</a:t>
            </a:r>
          </a:p>
        </p:txBody>
      </p:sp>
      <p:pic>
        <p:nvPicPr>
          <p:cNvPr id="11" name="Picture 10" descr="A close-up of a person wearing a helmet&#10;&#10;Description automatically generated with low confidence">
            <a:extLst>
              <a:ext uri="{FF2B5EF4-FFF2-40B4-BE49-F238E27FC236}">
                <a16:creationId xmlns:a16="http://schemas.microsoft.com/office/drawing/2014/main" id="{3597D13C-1F27-49AB-B6E0-34BB43F77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57" y="3753398"/>
            <a:ext cx="1451059" cy="14510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4A9099-A29F-4A04-9AA6-311E5FDBB34E}"/>
              </a:ext>
            </a:extLst>
          </p:cNvPr>
          <p:cNvSpPr/>
          <p:nvPr/>
        </p:nvSpPr>
        <p:spPr>
          <a:xfrm>
            <a:off x="3505200" y="3998962"/>
            <a:ext cx="1556084" cy="930442"/>
          </a:xfrm>
          <a:prstGeom prst="rect">
            <a:avLst/>
          </a:prstGeom>
          <a:solidFill>
            <a:srgbClr val="00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6E4179-5C18-47CD-9C3E-C55822E9759B}"/>
              </a:ext>
            </a:extLst>
          </p:cNvPr>
          <p:cNvSpPr txBox="1"/>
          <p:nvPr/>
        </p:nvSpPr>
        <p:spPr>
          <a:xfrm>
            <a:off x="3657949" y="4217307"/>
            <a:ext cx="140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CIFAR 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E58A4-AFE6-4760-BE5A-D94935C86FCC}"/>
              </a:ext>
            </a:extLst>
          </p:cNvPr>
          <p:cNvSpPr/>
          <p:nvPr/>
        </p:nvSpPr>
        <p:spPr>
          <a:xfrm>
            <a:off x="3505200" y="5606685"/>
            <a:ext cx="1556084" cy="930442"/>
          </a:xfrm>
          <a:prstGeom prst="rect">
            <a:avLst/>
          </a:prstGeom>
          <a:solidFill>
            <a:srgbClr val="00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0723E-C73E-437F-B2B8-F2720256AF6A}"/>
              </a:ext>
            </a:extLst>
          </p:cNvPr>
          <p:cNvSpPr txBox="1"/>
          <p:nvPr/>
        </p:nvSpPr>
        <p:spPr>
          <a:xfrm>
            <a:off x="3657949" y="5825030"/>
            <a:ext cx="140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CIFAR 10</a:t>
            </a:r>
          </a:p>
        </p:txBody>
      </p:sp>
      <p:pic>
        <p:nvPicPr>
          <p:cNvPr id="17" name="Picture 16" descr="A close-up of a person wearing a helmet&#10;&#10;Description automatically generated with low confidence">
            <a:extLst>
              <a:ext uri="{FF2B5EF4-FFF2-40B4-BE49-F238E27FC236}">
                <a16:creationId xmlns:a16="http://schemas.microsoft.com/office/drawing/2014/main" id="{D09CECDD-FAF2-4A56-BB63-E389E3D59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57" y="5361121"/>
            <a:ext cx="1451059" cy="145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5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92ECED-1260-4543-8480-A90F8E634893}"/>
              </a:ext>
            </a:extLst>
          </p:cNvPr>
          <p:cNvSpPr txBox="1"/>
          <p:nvPr/>
        </p:nvSpPr>
        <p:spPr>
          <a:xfrm>
            <a:off x="463118" y="1432445"/>
            <a:ext cx="1126576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Thank you</a:t>
            </a:r>
          </a:p>
          <a:p>
            <a:pPr algn="ctr"/>
            <a:endParaRPr lang="en-US" sz="4200" dirty="0"/>
          </a:p>
          <a:p>
            <a:pPr algn="ctr"/>
            <a:r>
              <a:rPr lang="ko-KR" altLang="en-US" sz="4200" dirty="0"/>
              <a:t>👨‍🎓</a:t>
            </a:r>
            <a:r>
              <a:rPr lang="en-US" altLang="ko-KR" sz="4200" dirty="0"/>
              <a:t>:</a:t>
            </a:r>
            <a:r>
              <a:rPr lang="en-US" sz="4200" dirty="0">
                <a:hlinkClick r:id="rId2"/>
              </a:rPr>
              <a:t> https://jeiyoon.github.io/</a:t>
            </a:r>
            <a:endParaRPr lang="en-US" sz="4200" dirty="0"/>
          </a:p>
          <a:p>
            <a:pPr algn="ctr"/>
            <a:endParaRPr lang="en-US" sz="4200" dirty="0"/>
          </a:p>
          <a:p>
            <a:pPr algn="ctr"/>
            <a:r>
              <a:rPr lang="ko-KR" altLang="en-US" sz="4200" dirty="0"/>
              <a:t>☁</a:t>
            </a:r>
            <a:r>
              <a:rPr lang="en-US" altLang="ko-KR" sz="4200" dirty="0"/>
              <a:t>:</a:t>
            </a:r>
            <a:r>
              <a:rPr lang="en-US" altLang="ko-KR" sz="4200" dirty="0">
                <a:hlinkClick r:id="rId3"/>
              </a:rPr>
              <a:t> </a:t>
            </a:r>
            <a:r>
              <a:rPr lang="en-US" sz="3800" dirty="0">
                <a:hlinkClick r:id="rId3"/>
              </a:rPr>
              <a:t>https://www.instagram.com/cloudwantsasnack/</a:t>
            </a:r>
            <a:endParaRPr lang="en-US" sz="3800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80EA1162-B666-4F2A-BEF2-12DDE226D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462" y="6001091"/>
            <a:ext cx="1975538" cy="92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83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1284302" y="2192521"/>
            <a:ext cx="7611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 </a:t>
            </a:r>
            <a:r>
              <a:rPr lang="ko-KR" altLang="en-US" sz="3200" dirty="0"/>
              <a:t>연습 문제</a:t>
            </a:r>
            <a:endParaRPr lang="en-US" sz="3200" dirty="0"/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ko-KR" altLang="en-US" sz="3200" dirty="0">
                <a:solidFill>
                  <a:schemeClr val="bg1">
                    <a:lumMod val="75000"/>
                  </a:schemeClr>
                </a:solidFill>
              </a:rPr>
              <a:t>연습 과제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8CB97-DF80-478F-9656-CCD26C1F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86599-9154-47A6-9D45-CCCF943985FA}"/>
              </a:ext>
            </a:extLst>
          </p:cNvPr>
          <p:cNvSpPr txBox="1"/>
          <p:nvPr/>
        </p:nvSpPr>
        <p:spPr>
          <a:xfrm>
            <a:off x="665824" y="582053"/>
            <a:ext cx="2990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43648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 He </a:t>
            </a:r>
            <a:r>
              <a:rPr lang="ko-KR" altLang="en-US" sz="3200" dirty="0"/>
              <a:t>초기화를 사용하여 무작위로 선택한 값이라면 모든 가중치를 같은 값으로 초기화 해도 괜찮을까요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11.6: </a:t>
            </a:r>
            <a:r>
              <a:rPr lang="ko-KR" altLang="en-US" sz="4200" dirty="0"/>
              <a:t>연습문제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816874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 He </a:t>
            </a:r>
            <a:r>
              <a:rPr lang="ko-KR" altLang="en-US" sz="3200" dirty="0"/>
              <a:t>초기화를 사용하여 무작위로 선택한 값이라면 모든 가중치를 같은 값으로 초기화 해도 괜찮을까요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11.6: </a:t>
            </a:r>
            <a:r>
              <a:rPr lang="ko-KR" altLang="en-US" sz="4200" dirty="0"/>
              <a:t>연습문제</a:t>
            </a:r>
            <a:endParaRPr lang="en-US" sz="4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6E38A2-ADA8-4388-9DBF-470E4D0688D3}"/>
              </a:ext>
            </a:extLst>
          </p:cNvPr>
          <p:cNvGrpSpPr/>
          <p:nvPr/>
        </p:nvGrpSpPr>
        <p:grpSpPr>
          <a:xfrm>
            <a:off x="1198371" y="2608421"/>
            <a:ext cx="6419663" cy="3614826"/>
            <a:chOff x="805339" y="2608421"/>
            <a:chExt cx="6419663" cy="3614826"/>
          </a:xfrm>
        </p:grpSpPr>
        <p:pic>
          <p:nvPicPr>
            <p:cNvPr id="5" name="녹화_2021_09_17_18_28_11_34">
              <a:hlinkClick r:id="" action="ppaction://media"/>
              <a:extLst>
                <a:ext uri="{FF2B5EF4-FFF2-40B4-BE49-F238E27FC236}">
                  <a16:creationId xmlns:a16="http://schemas.microsoft.com/office/drawing/2014/main" id="{9B60F126-1F13-42A8-B912-49A5D928FCB3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805339" y="2608421"/>
              <a:ext cx="6419663" cy="361482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6AFE9F-2E6C-4C37-9C99-6F5CF10BCB60}"/>
                </a:ext>
              </a:extLst>
            </p:cNvPr>
            <p:cNvSpPr txBox="1"/>
            <p:nvPr/>
          </p:nvSpPr>
          <p:spPr>
            <a:xfrm>
              <a:off x="1680342" y="2994612"/>
              <a:ext cx="1551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0061FF"/>
                  </a:solidFill>
                </a:rPr>
                <a:t>테이비</a:t>
              </a:r>
              <a:endParaRPr lang="en-US" sz="3200" dirty="0">
                <a:solidFill>
                  <a:srgbClr val="0061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48781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A40E8648-A186-40DF-B9FA-98B8E5525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869" y="4195376"/>
            <a:ext cx="4478785" cy="25753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 He </a:t>
            </a:r>
            <a:r>
              <a:rPr lang="ko-KR" altLang="en-US" sz="3200" dirty="0"/>
              <a:t>초기화를 사용하여 무작위로 선택한 값이라면 모든 가중치를 같은 값으로 초기화 해도 괜찮을까요</a:t>
            </a:r>
            <a:r>
              <a:rPr lang="en-US" altLang="ko-KR" sz="3200" dirty="0"/>
              <a:t>? </a:t>
            </a:r>
            <a:r>
              <a:rPr lang="en-US" altLang="ko-KR" sz="3200" dirty="0">
                <a:solidFill>
                  <a:srgbClr val="0061FF"/>
                </a:solidFill>
              </a:rPr>
              <a:t>No</a:t>
            </a:r>
            <a:endParaRPr lang="en-US" sz="3200" dirty="0">
              <a:solidFill>
                <a:srgbClr val="0061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2C28A-F8D3-485F-A94A-9E21994CC968}"/>
              </a:ext>
            </a:extLst>
          </p:cNvPr>
          <p:cNvSpPr txBox="1"/>
          <p:nvPr/>
        </p:nvSpPr>
        <p:spPr>
          <a:xfrm>
            <a:off x="862613" y="2558916"/>
            <a:ext cx="10771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 </a:t>
            </a:r>
            <a:r>
              <a:rPr lang="ko-KR" altLang="en-US" sz="2400" dirty="0"/>
              <a:t>모든 가중치는 무작위로 </a:t>
            </a:r>
            <a:r>
              <a:rPr lang="en-US" altLang="ko-KR" sz="2400" dirty="0"/>
              <a:t>&amp; </a:t>
            </a:r>
            <a:r>
              <a:rPr lang="ko-KR" altLang="en-US" sz="2400" dirty="0"/>
              <a:t>독립적으로 샘플링 되어야 함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층마다 모든 뉴런이 항상 같은 초기값을 가지면 이는 층마다 하나의 뉴런이 있는 것과 같음</a:t>
            </a:r>
            <a:r>
              <a:rPr lang="en-US" altLang="ko-KR" sz="2400" dirty="0"/>
              <a:t>. </a:t>
            </a:r>
            <a:r>
              <a:rPr lang="ko-KR" altLang="en-US" sz="2400" dirty="0"/>
              <a:t>따라서 수렴도 오래걸리고 절대 좋은 성능이 나오지 않음</a:t>
            </a:r>
            <a:r>
              <a:rPr lang="en-US" altLang="ko-KR" sz="2400" dirty="0"/>
              <a:t>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11.6: </a:t>
            </a:r>
            <a:r>
              <a:rPr lang="ko-KR" altLang="en-US" sz="4200" dirty="0"/>
              <a:t>연습문제</a:t>
            </a:r>
            <a:endParaRPr lang="en-US" sz="4200" dirty="0"/>
          </a:p>
        </p:txBody>
      </p:sp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68CF8328-8725-4DC2-8216-EEA246F15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" y="4028668"/>
            <a:ext cx="49530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57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2. </a:t>
            </a:r>
            <a:r>
              <a:rPr lang="ko-KR" altLang="en-US" sz="3200" dirty="0"/>
              <a:t>편향 </a:t>
            </a:r>
            <a:r>
              <a:rPr lang="en-US" altLang="ko-KR" sz="3200" dirty="0"/>
              <a:t>(bias)</a:t>
            </a:r>
            <a:r>
              <a:rPr lang="ko-KR" altLang="en-US" sz="3200" dirty="0"/>
              <a:t>을 </a:t>
            </a:r>
            <a:r>
              <a:rPr lang="en-US" altLang="ko-KR" sz="3200" dirty="0"/>
              <a:t>0</a:t>
            </a:r>
            <a:r>
              <a:rPr lang="ko-KR" altLang="en-US" sz="3200" dirty="0"/>
              <a:t>으로 초기화 해도 괜찮을까요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11.6: </a:t>
            </a:r>
            <a:r>
              <a:rPr lang="ko-KR" altLang="en-US" sz="4200" dirty="0"/>
              <a:t>연습문제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213801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2. </a:t>
            </a:r>
            <a:r>
              <a:rPr lang="ko-KR" altLang="en-US" sz="3200" dirty="0"/>
              <a:t>편향 </a:t>
            </a:r>
            <a:r>
              <a:rPr lang="en-US" altLang="ko-KR" sz="3200" dirty="0"/>
              <a:t>(bias)</a:t>
            </a:r>
            <a:r>
              <a:rPr lang="ko-KR" altLang="en-US" sz="3200" dirty="0"/>
              <a:t>을 </a:t>
            </a:r>
            <a:r>
              <a:rPr lang="en-US" altLang="ko-KR" sz="3200" dirty="0"/>
              <a:t>0</a:t>
            </a:r>
            <a:r>
              <a:rPr lang="ko-KR" altLang="en-US" sz="3200" dirty="0"/>
              <a:t>으로 초기화 해도 괜찮을까요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11.6: </a:t>
            </a:r>
            <a:r>
              <a:rPr lang="ko-KR" altLang="en-US" sz="4200" dirty="0"/>
              <a:t>연습문제</a:t>
            </a:r>
            <a:endParaRPr lang="en-US" sz="4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A54D4-A8ED-47DD-B286-891EB9D47D42}"/>
              </a:ext>
            </a:extLst>
          </p:cNvPr>
          <p:cNvSpPr txBox="1"/>
          <p:nvPr/>
        </p:nvSpPr>
        <p:spPr>
          <a:xfrm>
            <a:off x="862613" y="1797050"/>
            <a:ext cx="107715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 </a:t>
            </a:r>
            <a:r>
              <a:rPr lang="ko-KR" altLang="en-US" sz="2400" dirty="0"/>
              <a:t>초기 연구에서는 </a:t>
            </a:r>
            <a:r>
              <a:rPr lang="en-US" altLang="ko-KR" sz="2400" dirty="0"/>
              <a:t>ReLU </a:t>
            </a:r>
            <a:r>
              <a:rPr lang="ko-KR" altLang="en-US" sz="2400" dirty="0"/>
              <a:t>때문에 시작부터 동작하지 않는 죽은 뉴런</a:t>
            </a:r>
            <a:r>
              <a:rPr lang="en-US" altLang="ko-KR" sz="2400" dirty="0"/>
              <a:t>(dead neuron)</a:t>
            </a:r>
            <a:r>
              <a:rPr lang="ko-KR" altLang="en-US" sz="2400" dirty="0"/>
              <a:t>들을 방지하기 위해 편향치로 </a:t>
            </a:r>
            <a:r>
              <a:rPr lang="en-US" altLang="ko-KR" sz="2400" dirty="0"/>
              <a:t>0.01, 0.1 </a:t>
            </a:r>
            <a:r>
              <a:rPr lang="ko-KR" altLang="en-US" sz="2400" dirty="0"/>
              <a:t>정도의 값을 사용했었지만</a:t>
            </a:r>
            <a:r>
              <a:rPr lang="en-US" altLang="ko-KR" sz="2400" dirty="0"/>
              <a:t>, </a:t>
            </a:r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훈련 기법이 발전한 지금은 거의 언제나 </a:t>
            </a:r>
            <a:r>
              <a:rPr lang="en-US" altLang="ko-KR" sz="2400" dirty="0"/>
              <a:t>0</a:t>
            </a:r>
            <a:r>
              <a:rPr lang="ko-KR" altLang="en-US" sz="2400" dirty="0"/>
              <a:t>으로 초기화함</a:t>
            </a:r>
            <a:r>
              <a:rPr lang="en-US" altLang="ko-KR" sz="2400" dirty="0"/>
              <a:t>. 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2AB4F23-4014-4BC9-9C14-26E75A8D8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35" y="3714497"/>
            <a:ext cx="3929312" cy="293642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918AA8F-720B-46CC-A945-4B5CC253E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770" y="3714497"/>
            <a:ext cx="3990569" cy="281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12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00CA3-243D-4F0A-9341-6C0DE5B4B310}"/>
              </a:ext>
            </a:extLst>
          </p:cNvPr>
          <p:cNvSpPr txBox="1"/>
          <p:nvPr/>
        </p:nvSpPr>
        <p:spPr>
          <a:xfrm>
            <a:off x="710213" y="1212275"/>
            <a:ext cx="1070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3. </a:t>
            </a:r>
            <a:r>
              <a:rPr lang="en-US" altLang="ko-KR" sz="3200" dirty="0"/>
              <a:t>ReLU</a:t>
            </a:r>
            <a:r>
              <a:rPr lang="ko-KR" altLang="en-US" sz="3200" dirty="0"/>
              <a:t>보다 </a:t>
            </a:r>
            <a:r>
              <a:rPr lang="en-US" altLang="ko-KR" sz="3200" dirty="0"/>
              <a:t>SELU </a:t>
            </a:r>
            <a:r>
              <a:rPr lang="ko-KR" altLang="en-US" sz="3200" dirty="0"/>
              <a:t>활성화 함수가 나은 세 가지는 무엇인가요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7224-5D7A-4735-A918-4BE7307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1774-1D73-41D9-BF01-B9E787DCA58B}" type="slidenum">
              <a:rPr lang="en-US" smtClean="0"/>
              <a:t>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761C-94E7-4138-AF2E-6C4DDA1D635C}"/>
              </a:ext>
            </a:extLst>
          </p:cNvPr>
          <p:cNvSpPr txBox="1"/>
          <p:nvPr/>
        </p:nvSpPr>
        <p:spPr>
          <a:xfrm>
            <a:off x="1313895" y="204188"/>
            <a:ext cx="94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11.6: </a:t>
            </a:r>
            <a:r>
              <a:rPr lang="ko-KR" altLang="en-US" sz="4200" dirty="0"/>
              <a:t>연습문제</a:t>
            </a:r>
            <a:endParaRPr lang="en-US" sz="4200" dirty="0"/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65982C4-C212-42BB-86F2-8AD18D8E7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66" y="573520"/>
            <a:ext cx="535651" cy="75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23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2982</TotalTime>
  <Words>1003</Words>
  <Application>Microsoft Office PowerPoint</Application>
  <PresentationFormat>Widescreen</PresentationFormat>
  <Paragraphs>164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JeyoonPark</dc:creator>
  <cp:lastModifiedBy>JeyoonPark</cp:lastModifiedBy>
  <cp:revision>577</cp:revision>
  <dcterms:created xsi:type="dcterms:W3CDTF">2020-11-12T16:23:38Z</dcterms:created>
  <dcterms:modified xsi:type="dcterms:W3CDTF">2021-09-17T12:35:02Z</dcterms:modified>
</cp:coreProperties>
</file>